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6" r:id="rId3"/>
    <p:sldId id="267" r:id="rId4"/>
    <p:sldId id="264" r:id="rId5"/>
    <p:sldId id="257" r:id="rId6"/>
    <p:sldId id="258" r:id="rId7"/>
    <p:sldId id="259" r:id="rId8"/>
    <p:sldId id="260" r:id="rId9"/>
    <p:sldId id="268" r:id="rId10"/>
    <p:sldId id="269" r:id="rId11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5458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701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64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37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81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76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47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5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8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319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37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84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0FFD3-419A-4B58-8089-AC8DC5001947}" type="datetimeFigureOut">
              <a:rPr lang="ru-RU" smtClean="0"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143BA3C-C886-45B7-9A13-2646890BFD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88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obrnadzor.tatarstan.ru/rus/obracidocumlic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62885" y="2296732"/>
            <a:ext cx="8596313" cy="13208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«Взаимодействие участников образовательных отношений в рамках реализации ФОП ДО»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649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047740" y="2740138"/>
            <a:ext cx="5937161" cy="7886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0070C0"/>
                </a:solidFill>
              </a:rPr>
              <a:t>Спасибо за внимание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671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 idx="4294967295"/>
          </p:nvPr>
        </p:nvSpPr>
        <p:spPr>
          <a:xfrm>
            <a:off x="677160" y="609480"/>
            <a:ext cx="8594640" cy="1357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>
                <a:solidFill>
                  <a:srgbClr val="2A5010"/>
                </a:solidFill>
                <a:latin typeface="Arial"/>
              </a:rPr>
              <a:t>Особенности образовательной деятельности разных видов и культурных практик п.24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idx="4294967295"/>
          </p:nvPr>
        </p:nvSpPr>
        <p:spPr>
          <a:xfrm>
            <a:off x="398520" y="2133720"/>
            <a:ext cx="10185120" cy="4323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2500" lnSpcReduction="20000"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1" strike="noStrike" spc="-1">
                <a:solidFill>
                  <a:srgbClr val="73330C"/>
                </a:solidFill>
                <a:latin typeface="Trebuchet MS"/>
              </a:rPr>
              <a:t>Образовательная деятельность в ДОО включает: п.24.1.</a:t>
            </a:r>
            <a:endParaRPr lang="ru-RU" sz="18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90C226"/>
              </a:buClr>
              <a:buSzPct val="80000"/>
              <a:buFont typeface="Wingdings" charset="2"/>
              <a:buChar char=""/>
              <a:tabLst>
                <a:tab pos="0" algn="l"/>
              </a:tabLst>
            </a:pPr>
            <a:r>
              <a:rPr lang="ru-RU" sz="1800" b="0" strike="noStrike" spc="-1">
                <a:solidFill>
                  <a:srgbClr val="73330C"/>
                </a:solidFill>
                <a:latin typeface="Trebuchet MS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8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90C226"/>
              </a:buClr>
              <a:buSzPct val="80000"/>
              <a:buFont typeface="Wingdings" charset="2"/>
              <a:buChar char=""/>
              <a:tabLst>
                <a:tab pos="0" algn="l"/>
              </a:tabLst>
            </a:pPr>
            <a:r>
              <a:rPr lang="ru-RU" sz="1800" b="0" strike="noStrike" spc="-1">
                <a:solidFill>
                  <a:srgbClr val="73330C"/>
                </a:solidFill>
                <a:latin typeface="Trebuchet MS"/>
              </a:rPr>
              <a:t>образовательную деятельность в ходе режимных процессов;</a:t>
            </a:r>
            <a:endParaRPr lang="ru-RU" sz="18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90C226"/>
              </a:buClr>
              <a:buSzPct val="80000"/>
              <a:buFont typeface="Wingdings" charset="2"/>
              <a:buChar char=""/>
              <a:tabLst>
                <a:tab pos="0" algn="l"/>
              </a:tabLst>
            </a:pPr>
            <a:r>
              <a:rPr lang="ru-RU" sz="1800" b="0" strike="noStrike" spc="-1">
                <a:solidFill>
                  <a:srgbClr val="73330C"/>
                </a:solidFill>
                <a:latin typeface="Trebuchet MS"/>
              </a:rPr>
              <a:t>самостоятельную деятельность детей;</a:t>
            </a:r>
            <a:endParaRPr lang="ru-RU" sz="18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90C226"/>
              </a:buClr>
              <a:buSzPct val="80000"/>
              <a:buFont typeface="Wingdings" charset="2"/>
              <a:buChar char=""/>
              <a:tabLst>
                <a:tab pos="0" algn="l"/>
              </a:tabLst>
            </a:pPr>
            <a:r>
              <a:rPr lang="ru-RU" sz="1800" b="0" strike="noStrike" spc="-1">
                <a:solidFill>
                  <a:srgbClr val="73330C"/>
                </a:solidFill>
                <a:latin typeface="Trebuchet MS"/>
              </a:rPr>
              <a:t>взаимодействие с семьями детей по реализации ОП ДО.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i="1" strike="noStrike" spc="-1">
                <a:solidFill>
                  <a:srgbClr val="73330C"/>
                </a:solidFill>
                <a:latin typeface="Trebuchet MS"/>
              </a:rPr>
              <a:t>Игра п.24.5.</a:t>
            </a:r>
            <a:endParaRPr lang="ru-RU" sz="18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90C226"/>
              </a:buClr>
              <a:buSzPct val="80000"/>
              <a:buFont typeface="Wingdings" charset="2"/>
              <a:buChar char=""/>
              <a:tabLst>
                <a:tab pos="0" algn="l"/>
              </a:tabLst>
            </a:pPr>
            <a:r>
              <a:rPr lang="ru-RU" sz="1800" b="0" strike="noStrike" spc="-1">
                <a:solidFill>
                  <a:srgbClr val="73330C"/>
                </a:solidFill>
                <a:latin typeface="Trebuchet MS"/>
              </a:rPr>
              <a:t> занимает центральное место в жизни ребенка, преобладает в самостоятельной деятельности;</a:t>
            </a:r>
            <a:endParaRPr lang="ru-RU" sz="18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90C226"/>
              </a:buClr>
              <a:buSzPct val="80000"/>
              <a:buFont typeface="Wingdings" charset="2"/>
              <a:buChar char=""/>
              <a:tabLst>
                <a:tab pos="0" algn="l"/>
              </a:tabLst>
            </a:pPr>
            <a:r>
              <a:rPr lang="ru-RU" sz="1800" b="0" strike="noStrike" spc="-1">
                <a:solidFill>
                  <a:srgbClr val="73330C"/>
                </a:solidFill>
                <a:latin typeface="Trebuchet MS"/>
              </a:rPr>
              <a:t>выполняет различные функции: обучающую, познавательную, развивающую, воспитательную, коммуникативную, эмоциогенную, развлекательную, диагностическую, психотерапевтическую и др.</a:t>
            </a:r>
            <a:endParaRPr lang="ru-RU" sz="18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90C226"/>
              </a:buClr>
              <a:buSzPct val="80000"/>
              <a:buFont typeface="Wingdings" charset="2"/>
              <a:buChar char=""/>
              <a:tabLst>
                <a:tab pos="0" algn="l"/>
              </a:tabLst>
            </a:pPr>
            <a:r>
              <a:rPr lang="ru-RU" sz="1800" b="0" strike="noStrike" spc="-1">
                <a:solidFill>
                  <a:srgbClr val="73330C"/>
                </a:solidFill>
                <a:latin typeface="Trebuchet MS"/>
              </a:rPr>
              <a:t>выступает как форма организации жизни и деятельности детей, средство разностороннего развития их личности; метод или прием обучения; средство саморазвития, самовоспитания, самообучения, саморегуляции.</a:t>
            </a:r>
            <a:endParaRPr lang="ru-RU" sz="18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148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277" y="714520"/>
            <a:ext cx="8731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1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формы взаимодействия с родителями? (родительские собрания, круглые столы и т.д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4475" y="2136750"/>
            <a:ext cx="6760312" cy="34470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Досуговые формы взаимодействия с родителями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1800"/>
              </a:spcBef>
              <a:spcAft>
                <a:spcPts val="1800"/>
              </a:spcAft>
            </a:pPr>
            <a:endParaRPr lang="ru-RU" sz="1600" b="1" dirty="0">
              <a:solidFill>
                <a:srgbClr val="333333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досуговым формам взаимодействия с родителями относят: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Праздники, утренники, мероприятия (концерты, соревнования).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Выставки работ родителей и детей, семейные вернисажи.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Совместные походы и экскурсии.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Благотворительный акции.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Кружки и секции;</a:t>
            </a:r>
          </a:p>
          <a:p>
            <a:pPr algn="just">
              <a:spcBef>
                <a:spcPts val="1800"/>
              </a:spcBef>
              <a:spcAft>
                <a:spcPts val="180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507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6915" y="799349"/>
            <a:ext cx="7766936" cy="1646302"/>
          </a:xfrm>
        </p:spPr>
        <p:txBody>
          <a:bodyPr/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</a:rPr>
              <a:t>Дополнительное образование в  детском саду.</a:t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067" y="3760631"/>
            <a:ext cx="2876282" cy="2157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997" y="3529479"/>
            <a:ext cx="6284889" cy="282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51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Какие функции выполняет дополнительное образование в детском саду?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дает возможность выявить и развить творческие способности детей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На занятиях по дополнительному образованию идет углубление, расширение и практическое применение приобретенных знаний в основной образовательной деятельности.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8353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Программы </a:t>
            </a:r>
            <a:r>
              <a:rPr lang="ru-RU" dirty="0"/>
              <a:t> дополнительного образования </a:t>
            </a:r>
            <a:r>
              <a:rPr lang="ru-RU" dirty="0" smtClean="0"/>
              <a:t>различных </a:t>
            </a:r>
            <a:r>
              <a:rPr lang="ru-RU" dirty="0"/>
              <a:t>направленностей: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научно-технической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спортивно-технической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физкультурно-спортивной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художественной</a:t>
            </a:r>
            <a:r>
              <a:rPr lang="ru-RU" sz="2800" dirty="0"/>
              <a:t>, туристско-краеведческой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эколого-биологической, </a:t>
            </a:r>
            <a:endParaRPr lang="ru-RU" sz="2800" dirty="0" smtClean="0"/>
          </a:p>
          <a:p>
            <a:r>
              <a:rPr lang="ru-RU" sz="2800" dirty="0" smtClean="0"/>
              <a:t>военно-патриотической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социально-педагогической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социально-экономической</a:t>
            </a:r>
            <a:r>
              <a:rPr lang="ru-RU" sz="2800" dirty="0"/>
              <a:t>, ...</a:t>
            </a:r>
          </a:p>
        </p:txBody>
      </p:sp>
    </p:spTree>
    <p:extLst>
      <p:ext uri="{BB962C8B-B14F-4D97-AF65-F5344CB8AC3E}">
        <p14:creationId xmlns:p14="http://schemas.microsoft.com/office/powerpoint/2010/main" val="3247082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Кто разрабатывает программы дополнительного образования?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Исключительным </a:t>
            </a:r>
            <a:r>
              <a:rPr lang="ru-RU" dirty="0"/>
              <a:t>правом на разработку и утверждение образовательных программ обладает образовательная организация. </a:t>
            </a:r>
          </a:p>
          <a:p>
            <a:r>
              <a:rPr lang="ru-RU" dirty="0"/>
              <a:t>Согласно ч. 5 ст. 12 Федерального закона № 273-ФЗ «образовательные программы самостоятельно разрабатываются и утверждаются организацией, осуществляющей образовательную деятельность».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459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Где можно взять форму заявления и прилагаемых документов о предоставлении лицензии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Формы </a:t>
            </a:r>
            <a:r>
              <a:rPr lang="ru-RU" dirty="0"/>
              <a:t>заявлений и прилагаемых документов утверждены приказом Министерства образования и науки Республики Татарстан от 24.12.2014 №7625/14 «Об утверждении форм документов, используемых Министерством образования и науки Республики Татарстан в процессе лицензирования образовательной деятельности» и размещены на сайте  </a:t>
            </a:r>
            <a:r>
              <a:rPr lang="ru-RU" u="sng" dirty="0">
                <a:hlinkClick r:id="rId2"/>
              </a:rPr>
              <a:t>http://obrnadzor.tatarstan.ru/rus/obracidocumlic.html</a:t>
            </a:r>
            <a:r>
              <a:rPr lang="ru-RU" dirty="0"/>
              <a:t> </a:t>
            </a:r>
            <a:endParaRPr lang="ru-RU" dirty="0" smtClean="0"/>
          </a:p>
          <a:p>
            <a:pPr lvl="0"/>
            <a:r>
              <a:rPr lang="ru-RU" dirty="0" smtClean="0"/>
              <a:t>(</a:t>
            </a:r>
            <a:r>
              <a:rPr lang="ru-RU" dirty="0"/>
              <a:t>Деятельность – Государственные услуги – Лицензирование образовательной деятельности – Прием документов).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331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7300" y="757516"/>
            <a:ext cx="8596668" cy="350520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В каких  конкурсах рекомендуется участвовать педагогам: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>
                <a:solidFill>
                  <a:srgbClr val="002060"/>
                </a:solidFill>
              </a:rPr>
              <a:t>- Министерством Просвещения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-Академии Министерства Просвещения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 при поддержки Министерства Просвещения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 Профсоюза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 конкурс на соискание государственной премии </a:t>
            </a:r>
            <a:r>
              <a:rPr lang="ru-RU" sz="2000" b="1" dirty="0" err="1" smtClean="0">
                <a:solidFill>
                  <a:srgbClr val="002060"/>
                </a:solidFill>
              </a:rPr>
              <a:t>Махмутова</a:t>
            </a:r>
            <a:r>
              <a:rPr lang="ru-RU" sz="2000" b="1" dirty="0" smtClean="0">
                <a:solidFill>
                  <a:srgbClr val="002060"/>
                </a:solidFill>
              </a:rPr>
              <a:t> М.И.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- 50 инновационных идей;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 фонд </a:t>
            </a:r>
            <a:r>
              <a:rPr lang="ru-RU" sz="2000" b="1" dirty="0" err="1" smtClean="0">
                <a:solidFill>
                  <a:srgbClr val="002060"/>
                </a:solidFill>
              </a:rPr>
              <a:t>президендских</a:t>
            </a:r>
            <a:r>
              <a:rPr lang="ru-RU" sz="2000" b="1" dirty="0" smtClean="0">
                <a:solidFill>
                  <a:srgbClr val="002060"/>
                </a:solidFill>
              </a:rPr>
              <a:t> грантов РТ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- Университет талантов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075901"/>
              </p:ext>
            </p:extLst>
          </p:nvPr>
        </p:nvGraphicFramePr>
        <p:xfrm>
          <a:off x="1538475" y="4110007"/>
          <a:ext cx="8595708" cy="2225040"/>
        </p:xfrm>
        <a:graphic>
          <a:graphicData uri="http://schemas.openxmlformats.org/drawingml/2006/table">
            <a:tbl>
              <a:tblPr/>
              <a:tblGrid>
                <a:gridCol w="4297854">
                  <a:extLst>
                    <a:ext uri="{9D8B030D-6E8A-4147-A177-3AD203B41FA5}">
                      <a16:colId xmlns:a16="http://schemas.microsoft.com/office/drawing/2014/main" val="367018263"/>
                    </a:ext>
                  </a:extLst>
                </a:gridCol>
                <a:gridCol w="4297854">
                  <a:extLst>
                    <a:ext uri="{9D8B030D-6E8A-4147-A177-3AD203B41FA5}">
                      <a16:colId xmlns:a16="http://schemas.microsoft.com/office/drawing/2014/main" val="1964781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b="1" dirty="0">
                          <a:solidFill>
                            <a:srgbClr val="0070C0"/>
                          </a:solidFill>
                          <a:effectLst/>
                        </a:rPr>
                        <a:t>Для учителей</a:t>
                      </a:r>
                    </a:p>
                  </a:txBody>
                  <a:tcPr marL="83923" marR="8742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1">
                          <a:solidFill>
                            <a:srgbClr val="0070C0"/>
                          </a:solidFill>
                          <a:effectLst/>
                        </a:rPr>
                        <a:t>Для воспитателей</a:t>
                      </a:r>
                    </a:p>
                  </a:txBody>
                  <a:tcPr marL="87420" marR="8742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444360"/>
                  </a:ext>
                </a:extLst>
              </a:tr>
              <a:tr h="446793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70C0"/>
                          </a:solidFill>
                          <a:effectLst/>
                        </a:rPr>
                        <a:t>«Лучший урок по ФГОС» 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effectLst/>
                        </a:rPr>
                        <a:t>«</a:t>
                      </a:r>
                      <a:r>
                        <a:rPr lang="ru-RU" dirty="0">
                          <a:solidFill>
                            <a:srgbClr val="0070C0"/>
                          </a:solidFill>
                          <a:effectLst/>
                        </a:rPr>
                        <a:t>Лучшая презентация к уроку» «Лучшая методическая разработка» «Лучшая разработка урока» 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effectLst/>
                        </a:rPr>
                        <a:t>«</a:t>
                      </a:r>
                      <a:r>
                        <a:rPr lang="ru-RU" dirty="0">
                          <a:solidFill>
                            <a:srgbClr val="0070C0"/>
                          </a:solidFill>
                          <a:effectLst/>
                        </a:rPr>
                        <a:t>Лучшее внеклассное мероприятие» «Лучший педагогический проект»</a:t>
                      </a:r>
                    </a:p>
                  </a:txBody>
                  <a:tcPr marL="83923" marR="8742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70C0"/>
                          </a:solidFill>
                          <a:effectLst/>
                        </a:rPr>
                        <a:t>«Лучший конспект занятия» </a:t>
                      </a:r>
                      <a:endParaRPr lang="ru-RU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  <a:effectLst/>
                        </a:rPr>
                        <a:t>«</a:t>
                      </a:r>
                      <a:r>
                        <a:rPr lang="ru-RU" dirty="0">
                          <a:solidFill>
                            <a:srgbClr val="0070C0"/>
                          </a:solidFill>
                          <a:effectLst/>
                        </a:rPr>
                        <a:t>Лучший сценарий мероприятия» «Лучшая методическая разработка»</a:t>
                      </a:r>
                    </a:p>
                  </a:txBody>
                  <a:tcPr marL="87420" marR="87420" marT="76200" marB="7620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ADC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44225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787942" y="-326028"/>
            <a:ext cx="18386438" cy="6520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4283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rgbClr val="202124"/>
                </a:solidFill>
                <a:effectLst/>
                <a:latin typeface="Google Sans"/>
              </a:rPr>
              <a:t>Действующие конкурсы</a:t>
            </a:r>
            <a:endParaRPr kumimoji="0" lang="ru-RU" alt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0001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</TotalTime>
  <Words>387</Words>
  <Application>Microsoft Office PowerPoint</Application>
  <PresentationFormat>Широкоэкранный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Google Sans</vt:lpstr>
      <vt:lpstr>Times New Roman</vt:lpstr>
      <vt:lpstr>Trebuchet MS</vt:lpstr>
      <vt:lpstr>Wingdings</vt:lpstr>
      <vt:lpstr>Wingdings 3</vt:lpstr>
      <vt:lpstr>Аспект</vt:lpstr>
      <vt:lpstr>«Взаимодействие участников образовательных отношений в рамках реализации ФОП ДО»</vt:lpstr>
      <vt:lpstr>Особенности образовательной деятельности разных видов и культурных практик п.24</vt:lpstr>
      <vt:lpstr>Презентация PowerPoint</vt:lpstr>
      <vt:lpstr>Дополнительное образование в  детском саду. </vt:lpstr>
      <vt:lpstr>Какие функции выполняет дополнительное образование в детском саду? </vt:lpstr>
      <vt:lpstr>Программы  дополнительного образования различных направленностей: </vt:lpstr>
      <vt:lpstr>Кто разрабатывает программы дополнительного образования? </vt:lpstr>
      <vt:lpstr>Где можно взять форму заявления и прилагаемых документов о предоставлении лицензии</vt:lpstr>
      <vt:lpstr>В каких  конкурсах рекомендуется участвовать педагогам:  - Министерством Просвещения -Академии Министерства Просвещения - при поддержки Министерства Просвещения - Профсоюза - конкурс на соискание государственной премии Махмутова М.И. - 50 инновационных идей; - фонд президендских грантов РТ  - Университет талантов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Дополнительное образование в  детском саду.</dc:title>
  <dc:creator>Никитина СА</dc:creator>
  <cp:lastModifiedBy>Никитина СА</cp:lastModifiedBy>
  <cp:revision>17</cp:revision>
  <cp:lastPrinted>2023-11-22T06:57:55Z</cp:lastPrinted>
  <dcterms:created xsi:type="dcterms:W3CDTF">2023-11-21T13:22:40Z</dcterms:created>
  <dcterms:modified xsi:type="dcterms:W3CDTF">2025-02-24T06:41:32Z</dcterms:modified>
</cp:coreProperties>
</file>